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6" autoAdjust="0"/>
    <p:restoredTop sz="70693" autoAdjust="0"/>
  </p:normalViewPr>
  <p:slideViewPr>
    <p:cSldViewPr snapToGrid="0">
      <p:cViewPr>
        <p:scale>
          <a:sx n="56" d="100"/>
          <a:sy n="56" d="100"/>
        </p:scale>
        <p:origin x="-109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D4491-4673-4E80-8135-248FCD575658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88653-620B-4E80-843D-59A7E44C0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42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This presentation is about market segmentation based on the marketing objectives that should be applied in the case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Hyatta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campaign.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Hyatta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top notch hospitality industry so it wants to campaign for its slogan “Its Good Not to Be Home”.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In this scenario marketing segmentation refers to a group of individuals that share a common characteristics, categorized together for purposes of marketing. Applying this to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Hyatta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hotels, since it has branches in Vancouver, Calgary and Toronto, it means every market segment is unique.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88653-620B-4E80-843D-59A7E44C05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097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Demographic market segmentation is among the commonest market segments. It applies a strategy where the company divides the larger market into smaller groups.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division factors is normally based on traits such as race, age, gender, education, income and occupation. So 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Hyatta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company can utilize this segment by selling foodstuffs that can be consumed by people of all traits.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88653-620B-4E80-843D-59A7E44C05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578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Geographic segmentation can help the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Hyatta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hotels to sell products to certain group of people that have high test for its products (Armstrong et al., 2015).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also decide to set up branches in various countries just like it has done in Canada. In the UK it has already targeted three cities Toronto being included.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Adverts are key in this segment as the company can use national radios, televisions, newspapers and magazines to access the prospective nationally. The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Hyatta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hotels can choose to maintain a universal message or disseminate messages to every area of marketplace.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88653-620B-4E80-843D-59A7E44C05A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60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camping enthusiasts are potential customers in this demographic it means there are reduced traits. </a:t>
            </a:r>
          </a:p>
          <a:p>
            <a:r>
              <a:rPr lang="en-US" dirty="0"/>
              <a:t>According to </a:t>
            </a:r>
            <a:r>
              <a:rPr lang="en-US" dirty="0" err="1"/>
              <a:t>Kwac</a:t>
            </a:r>
            <a:r>
              <a:rPr lang="en-US" dirty="0"/>
              <a:t> et al. (2014), businesses can provide commodities that match the interests and activities of prospects. All the products sold in lieu of demographics should have a test of current and health lifestyle.  </a:t>
            </a:r>
          </a:p>
          <a:p>
            <a:r>
              <a:rPr lang="en-US" dirty="0"/>
              <a:t>Therefore, the industry can opt to target an outdoor hobbyists via outdoor programs or magazines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88653-620B-4E80-843D-59A7E44C05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851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Behavioral segmentation is greatly determined by customer behaviors such as pattern in which he or she uses a commodity, the sensitivity about prices of items, benefits of sought and brand loyalty.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It can happen that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Hyatta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hotels have customers bearing same demographic behaviors but discrete behavioral tendencies. Some customers use an item on a daily basis, but  others prefer to use an item on a weekly or a monthly basis.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Financially stable customers may be interested in expensive food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models against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low cost food models. In this case 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Hyatta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needs invest in value orientation offers to capture both lower and higher income earners.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88653-620B-4E80-843D-59A7E44C05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39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Hyatta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hotels should consider developing personas as the personas are key in creating the business contents.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business will also be able to send appealing messages to personalized customers.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With this strategy it becomes easy to target or have a personalized market for easy manipulation. Communication is appropriately channeled as it sends the business formats a message putting into consideration the particulars of each customer (Liu et al., 2015).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88653-620B-4E80-843D-59A7E44C05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15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89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48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5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90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56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79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71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3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6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23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7898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90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0752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1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30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373AA-00AE-4FCA-AAFE-AD48C403977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4A119F6-0DF6-410F-B0DF-BF3239785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0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695" y="548641"/>
            <a:ext cx="6833062" cy="4256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1CF4EC8-BFF0-4453-8FF4-BC6879087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3816" y="4699226"/>
            <a:ext cx="7766936" cy="1768076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Segmentation and Groups of Potential Customers Student’s Name</a:t>
            </a:r>
          </a:p>
          <a:p>
            <a:pPr algn="l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4A8FBF11-035F-4FD2-A355-D8A7075E71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871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BC88ED-4152-46D0-BB57-9EC4151E8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210" y="603664"/>
            <a:ext cx="8596668" cy="1320800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Demographic Segmentation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712FCE-26E7-4188-A313-2708A1EC5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commonest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Deals in market divisions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Depended on traits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Identifies each group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8A8C5F2-BA45-476D-9845-B7EC1975E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219" y="1396538"/>
            <a:ext cx="6804861" cy="445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45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CC40F6-122D-486E-BFE4-DB207066E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Geographical Segmentation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41F86A-D449-49E2-BF46-29F9E471D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Focuses on communities, states, region country or group of countries (Armstrong et al., 2015)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Advertising works well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is defined separately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DD8473E-7544-49B5-8BFC-E9F3353A2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116" y="1380139"/>
            <a:ext cx="3371821" cy="443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5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606841-2ACA-407C-B801-4EAF45C15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Times New Roman" pitchFamily="18" charset="0"/>
                <a:cs typeface="Times New Roman" pitchFamily="18" charset="0"/>
              </a:rPr>
              <a:t>Psychographics Segmentation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6678AE54-6E2D-48A5-8263-ABA969E4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539" y="1488613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Targets the camping enthusiasts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Outdoor hobbyist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 on the basis of interests and activities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FC3D81F-8D46-46C2-9A2F-49434BC96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963" y="1130530"/>
            <a:ext cx="4378037" cy="460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94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1D6483-8C61-44A5-A1FF-FB1D2F097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Behavioral Tendency Segmentation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9C0541-5BDD-4E36-893C-C4663FCBD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Determined by customer behaviors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Patterns of use and price sensitivity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Defines the scope of product use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orientation is paramount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668B328-1E2E-47B8-B6BB-827F42F55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853" y="1147155"/>
            <a:ext cx="5346147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84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1D1CF-BFE7-4021-ABD9-D5B56F93B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Personas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367F4F-DD8A-4C2B-9639-272B9DF19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 creation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Messaging that appeals 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Personalized marketing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Easy channels of communication  (Liu et al., 2015)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640543B-A1C8-4205-AD29-29443A01A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502" y="1058548"/>
            <a:ext cx="6898498" cy="377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9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58A9D9-0177-4083-B921-C9398CC0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References 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094B1F72-BD29-4989-9F99-8B168B059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997074A5-221B-4ABE-97C2-0F2C752F5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516" y="2160589"/>
            <a:ext cx="8675486" cy="42069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Armstrong, G., Kotler, P.,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Buchwitz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A.,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Trifts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V., &amp; 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Gaudet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(2015). Marketing: an introduction.</a:t>
            </a:r>
          </a:p>
          <a:p>
            <a:pPr marL="0" indent="0">
              <a:buNone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Kwac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Flora, J., &amp; Rajagopal, R. (2014). Household 	energy consumption segmentation using hourly data. 	IEEE Transactions on Smart Grid, 5(1), 420-430.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Liu, Y., Li, H., Peng, G.,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B., &amp; Zhang, C. (2015). 	Online purchaser segmentation and promotion strategy 	selection: evidence from Chinese E-commerce market. 	Annals of Operations Research, 233(1), 263-279.</a:t>
            </a:r>
          </a:p>
        </p:txBody>
      </p:sp>
    </p:spTree>
    <p:extLst>
      <p:ext uri="{BB962C8B-B14F-4D97-AF65-F5344CB8AC3E}">
        <p14:creationId xmlns:p14="http://schemas.microsoft.com/office/powerpoint/2010/main" val="244552906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212</TotalTime>
  <Words>664</Words>
  <Application>Microsoft Office PowerPoint</Application>
  <PresentationFormat>Custom</PresentationFormat>
  <Paragraphs>55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Facet</vt:lpstr>
      <vt:lpstr> </vt:lpstr>
      <vt:lpstr>Demographic Segmentation</vt:lpstr>
      <vt:lpstr>Geographical Segmentation </vt:lpstr>
      <vt:lpstr>Psychographics Segmentation </vt:lpstr>
      <vt:lpstr>Behavioral Tendency Segmentation </vt:lpstr>
      <vt:lpstr>Customer Personas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objectives and consumer buying behavior</dc:title>
  <dc:creator>Probook</dc:creator>
  <cp:lastModifiedBy>User</cp:lastModifiedBy>
  <cp:revision>21</cp:revision>
  <dcterms:created xsi:type="dcterms:W3CDTF">2019-02-28T18:17:51Z</dcterms:created>
  <dcterms:modified xsi:type="dcterms:W3CDTF">2019-03-01T15:10:54Z</dcterms:modified>
</cp:coreProperties>
</file>